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9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293" r:id="rId12"/>
    <p:sldId id="330" r:id="rId13"/>
    <p:sldId id="32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  <p:cmAuthor id="2" name="panerte" initials="p" lastIdx="9" clrIdx="1"/>
  <p:cmAuthor id="3" name="z07310" initials="z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DC2"/>
    <a:srgbClr val="F5F5F5"/>
    <a:srgbClr val="33A8E7"/>
    <a:srgbClr val="228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94700" autoAdjust="0"/>
  </p:normalViewPr>
  <p:slideViewPr>
    <p:cSldViewPr snapToGrid="0">
      <p:cViewPr>
        <p:scale>
          <a:sx n="118" d="100"/>
          <a:sy n="118" d="100"/>
        </p:scale>
        <p:origin x="-546" y="6"/>
      </p:cViewPr>
      <p:guideLst>
        <p:guide orient="horz" pos="215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6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0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73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53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4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7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707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69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页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4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210"/>
            <a:ext cx="3787775" cy="323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33869" y="2828836"/>
            <a:ext cx="12459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UNV 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Heat-Tracker series </a:t>
            </a:r>
            <a:endParaRPr lang="en-US" altLang="zh-CN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en-US" altLang="zh-CN" sz="3200" dirty="0">
                <a:latin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  <a:p>
            <a:pPr algn="ctr"/>
            <a:endParaRPr lang="en-US" altLang="zh-CN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CW180 Introduction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20058" y="1291601"/>
            <a:ext cx="3686075" cy="369332"/>
            <a:chOff x="4277938" y="1315493"/>
            <a:chExt cx="3686075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4445870" y="1315493"/>
              <a:ext cx="3518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ym typeface="Calibri" panose="020F0502020204030204" pitchFamily="34" charset="0"/>
                </a:rPr>
                <a:t>Temperature measurement process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2" name="左大括号 31"/>
          <p:cNvSpPr/>
          <p:nvPr/>
        </p:nvSpPr>
        <p:spPr>
          <a:xfrm flipH="1">
            <a:off x="3985012" y="5144806"/>
            <a:ext cx="576283" cy="1224280"/>
          </a:xfrm>
          <a:prstGeom prst="leftBrace">
            <a:avLst>
              <a:gd name="adj1" fmla="val 8333"/>
              <a:gd name="adj2" fmla="val 514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9" y="1912453"/>
            <a:ext cx="10058400" cy="1902941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323538" y="4066914"/>
            <a:ext cx="2520000" cy="4805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1. Stand inside the specified area</a:t>
            </a:r>
            <a:endParaRPr lang="zh-CN" altLang="en-US" sz="1400" dirty="0"/>
          </a:p>
        </p:txBody>
      </p:sp>
      <p:sp>
        <p:nvSpPr>
          <p:cNvPr id="20" name="圆角矩形 19"/>
          <p:cNvSpPr/>
          <p:nvPr/>
        </p:nvSpPr>
        <p:spPr>
          <a:xfrm>
            <a:off x="4724029" y="4068191"/>
            <a:ext cx="2520000" cy="4805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2. Put wrist close to the device</a:t>
            </a:r>
            <a:endParaRPr lang="zh-CN" altLang="en-US" sz="1400" dirty="0"/>
          </a:p>
        </p:txBody>
      </p:sp>
      <p:sp>
        <p:nvSpPr>
          <p:cNvPr id="21" name="圆角矩形 20"/>
          <p:cNvSpPr/>
          <p:nvPr/>
        </p:nvSpPr>
        <p:spPr>
          <a:xfrm>
            <a:off x="8124520" y="4067553"/>
            <a:ext cx="2520000" cy="4805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3. Tips for temperature test result</a:t>
            </a:r>
            <a:endParaRPr lang="zh-CN" altLang="en-US" sz="1400" dirty="0"/>
          </a:p>
        </p:txBody>
      </p:sp>
      <p:cxnSp>
        <p:nvCxnSpPr>
          <p:cNvPr id="4" name="直接箭头连接符 3"/>
          <p:cNvCxnSpPr>
            <a:stCxn id="2" idx="3"/>
            <a:endCxn id="20" idx="1"/>
          </p:cNvCxnSpPr>
          <p:nvPr/>
        </p:nvCxnSpPr>
        <p:spPr>
          <a:xfrm>
            <a:off x="3843538" y="4307175"/>
            <a:ext cx="880491" cy="1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244029" y="4290475"/>
            <a:ext cx="880491" cy="1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844955" y="5333948"/>
            <a:ext cx="6182068" cy="819031"/>
            <a:chOff x="4542321" y="5316482"/>
            <a:chExt cx="6685499" cy="819031"/>
          </a:xfrm>
        </p:grpSpPr>
        <p:sp>
          <p:nvSpPr>
            <p:cNvPr id="5" name="圆角矩形 4"/>
            <p:cNvSpPr/>
            <p:nvPr/>
          </p:nvSpPr>
          <p:spPr>
            <a:xfrm>
              <a:off x="4542321" y="5316482"/>
              <a:ext cx="6685499" cy="819031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2E8DC2"/>
                  </a:solidFill>
                </a:rPr>
                <a:t>OR</a:t>
              </a:r>
              <a:endParaRPr lang="zh-CN" altLang="en-US" sz="1400" b="1" dirty="0">
                <a:solidFill>
                  <a:srgbClr val="2E8DC2"/>
                </a:solidFill>
              </a:endParaRP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8498590" y="5572646"/>
              <a:ext cx="272923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ea typeface="微软雅黑" panose="020B0503020204020204" pitchFamily="34" charset="-122"/>
                  <a:sym typeface="+mn-ea"/>
                </a:rPr>
                <a:t>Normal body temperature</a:t>
              </a:r>
            </a:p>
          </p:txBody>
        </p:sp>
        <p:sp>
          <p:nvSpPr>
            <p:cNvPr id="29" name="TextBox 7"/>
            <p:cNvSpPr txBox="1"/>
            <p:nvPr/>
          </p:nvSpPr>
          <p:spPr>
            <a:xfrm>
              <a:off x="5021724" y="5465014"/>
              <a:ext cx="25122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C00000"/>
                  </a:solidFill>
                  <a:ea typeface="微软雅黑" panose="020B0503020204020204" pitchFamily="34" charset="-122"/>
                </a:rPr>
                <a:t>DI DI DI !</a:t>
              </a:r>
              <a:r>
                <a:rPr lang="zh-CN" altLang="en-US" sz="1400" b="1" dirty="0" smtClean="0">
                  <a:solidFill>
                    <a:srgbClr val="C00000"/>
                  </a:solidFill>
                  <a:ea typeface="微软雅黑" panose="020B0503020204020204" pitchFamily="34" charset="-122"/>
                </a:rPr>
                <a:t> </a:t>
              </a:r>
            </a:p>
            <a:p>
              <a:r>
                <a:rPr lang="zh-CN" altLang="en-US" sz="1400" b="1" dirty="0" smtClean="0">
                  <a:solidFill>
                    <a:srgbClr val="C00000"/>
                  </a:solidFill>
                  <a:ea typeface="微软雅黑" panose="020B0503020204020204" pitchFamily="34" charset="-122"/>
                </a:rPr>
                <a:t>Abnormal body temperature</a:t>
              </a:r>
            </a:p>
          </p:txBody>
        </p:sp>
        <p:cxnSp>
          <p:nvCxnSpPr>
            <p:cNvPr id="7" name="直接连接符 6"/>
            <p:cNvCxnSpPr>
              <a:stCxn id="5" idx="2"/>
              <a:endCxn id="5" idx="0"/>
            </p:cNvCxnSpPr>
            <p:nvPr/>
          </p:nvCxnSpPr>
          <p:spPr>
            <a:xfrm flipV="1">
              <a:off x="7885071" y="5316482"/>
              <a:ext cx="0" cy="8190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箭头连接符 35"/>
          <p:cNvCxnSpPr>
            <a:stCxn id="21" idx="2"/>
            <a:endCxn id="5" idx="0"/>
          </p:cNvCxnSpPr>
          <p:nvPr/>
        </p:nvCxnSpPr>
        <p:spPr>
          <a:xfrm flipH="1">
            <a:off x="7935989" y="4548074"/>
            <a:ext cx="1448531" cy="78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1323538" y="4914765"/>
            <a:ext cx="2520000" cy="6753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ea typeface="微软雅黑" panose="020B0503020204020204" pitchFamily="34" charset="-122"/>
              </a:rPr>
              <a:t>4.M</a:t>
            </a:r>
            <a:r>
              <a:rPr lang="en-US" altLang="zh-CN" sz="1400" b="1" dirty="0">
                <a:ea typeface="微软雅黑" panose="020B0503020204020204" pitchFamily="34" charset="-122"/>
                <a:sym typeface="+mn-ea"/>
              </a:rPr>
              <a:t>obile APP  </a:t>
            </a:r>
            <a:endParaRPr lang="en-US" altLang="zh-CN" sz="1400" b="1" dirty="0">
              <a:ea typeface="微软雅黑" panose="020B0503020204020204" pitchFamily="34" charset="-122"/>
            </a:endParaRPr>
          </a:p>
          <a:p>
            <a:r>
              <a:rPr lang="en-US" altLang="zh-CN" sz="1400" dirty="0">
                <a:ea typeface="微软雅黑" panose="020B0503020204020204" pitchFamily="34" charset="-122"/>
              </a:rPr>
              <a:t>Receive  the abnormal temperature information  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1323538" y="5937165"/>
            <a:ext cx="2520000" cy="6805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ea typeface="微软雅黑" panose="020B0503020204020204" pitchFamily="34" charset="-122"/>
              </a:rPr>
              <a:t>4.Local Business</a:t>
            </a:r>
          </a:p>
          <a:p>
            <a:r>
              <a:rPr lang="en-US" altLang="zh-CN" sz="1400" dirty="0">
                <a:ea typeface="微软雅黑" panose="020B0503020204020204" pitchFamily="34" charset="-122"/>
              </a:rPr>
              <a:t>Local  report export</a:t>
            </a:r>
          </a:p>
          <a:p>
            <a:r>
              <a:rPr lang="en-US" altLang="zh-CN" sz="1400" dirty="0">
                <a:ea typeface="微软雅黑" panose="020B0503020204020204" pitchFamily="34" charset="-122"/>
              </a:rPr>
              <a:t>( </a:t>
            </a:r>
            <a:r>
              <a:rPr lang="en-US" altLang="zh-CN" sz="1400" dirty="0">
                <a:solidFill>
                  <a:srgbClr val="C00000"/>
                </a:solidFill>
                <a:ea typeface="微软雅黑" panose="020B0503020204020204" pitchFamily="34" charset="-122"/>
              </a:rPr>
              <a:t>For recording </a:t>
            </a:r>
            <a:r>
              <a:rPr lang="en-US" altLang="zh-CN" sz="1400" dirty="0"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48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847675" y="2393584"/>
            <a:ext cx="696792" cy="468312"/>
            <a:chOff x="1518870" y="2389189"/>
            <a:chExt cx="696792" cy="468312"/>
          </a:xfrm>
        </p:grpSpPr>
        <p:pic>
          <p:nvPicPr>
            <p:cNvPr id="1026" name="Picture 2" descr="C:\Users\h01473\Desktop\chuanganq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8870" y="2389189"/>
              <a:ext cx="468312" cy="468312"/>
            </a:xfrm>
            <a:prstGeom prst="rect">
              <a:avLst/>
            </a:prstGeom>
            <a:noFill/>
          </p:spPr>
        </p:pic>
        <p:pic>
          <p:nvPicPr>
            <p:cNvPr id="7" name="Picture 2" descr="C:\Users\h01473\Desktop\wendu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8089" y="2477971"/>
              <a:ext cx="307573" cy="307573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37160" y="3168015"/>
            <a:ext cx="23691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sensor receives wrist temperature information</a:t>
            </a:r>
          </a:p>
        </p:txBody>
      </p:sp>
      <p:pic>
        <p:nvPicPr>
          <p:cNvPr id="1027" name="Picture 3" descr="C:\Users\h01473\Desktop\qux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5812" y="2424418"/>
            <a:ext cx="406400" cy="4066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93035" y="3168015"/>
            <a:ext cx="20466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rise at the temperature detection termina</a:t>
            </a:r>
          </a:p>
        </p:txBody>
      </p:sp>
      <p:pic>
        <p:nvPicPr>
          <p:cNvPr id="1028" name="Picture 4" descr="C:\Users\h01473\Desktop\shengchangyaosuquxiantu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557" y="2322940"/>
            <a:ext cx="609600" cy="609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180330" y="3168015"/>
            <a:ext cx="21996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difference from non-temperature measuring end</a:t>
            </a:r>
          </a:p>
        </p:txBody>
      </p:sp>
      <p:pic>
        <p:nvPicPr>
          <p:cNvPr id="1029" name="Picture 5" descr="C:\Users\h01473\Desktop\icon-cur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4502" y="2393157"/>
            <a:ext cx="468630" cy="46916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508875" y="3168650"/>
            <a:ext cx="17995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 electromotive force occurs in the electrical circuit</a:t>
            </a:r>
          </a:p>
        </p:txBody>
      </p:sp>
      <p:pic>
        <p:nvPicPr>
          <p:cNvPr id="1030" name="Picture 6" descr="C:\Users\h01473\Desktop\weibiaoti-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4477" y="2370541"/>
            <a:ext cx="513080" cy="51312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629140" y="3168015"/>
            <a:ext cx="24257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Calculate the temperature value based on the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electromotive force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980809" y="5198398"/>
            <a:ext cx="8036169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20327" y="5022557"/>
            <a:ext cx="1494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b="1" dirty="0">
              <a:solidFill>
                <a:srgbClr val="2E8D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2329" y="5007903"/>
            <a:ext cx="1494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endParaRPr lang="zh-CN" altLang="en-US" b="1" dirty="0">
              <a:solidFill>
                <a:srgbClr val="2E8D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20058" y="1291601"/>
            <a:ext cx="3790783" cy="369332"/>
            <a:chOff x="4277938" y="1315493"/>
            <a:chExt cx="3790783" cy="369332"/>
          </a:xfrm>
        </p:grpSpPr>
        <p:sp>
          <p:nvSpPr>
            <p:cNvPr id="28" name="文本框 27"/>
            <p:cNvSpPr txBox="1"/>
            <p:nvPr/>
          </p:nvSpPr>
          <p:spPr>
            <a:xfrm>
              <a:off x="4445870" y="1315493"/>
              <a:ext cx="3622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ym typeface="Calibri" panose="020F0502020204030204" pitchFamily="34" charset="0"/>
                </a:rPr>
                <a:t>Temperature measurement principle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20058" y="1291601"/>
            <a:ext cx="2256132" cy="369332"/>
            <a:chOff x="4277938" y="1315493"/>
            <a:chExt cx="2256132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4445870" y="1315493"/>
              <a:ext cx="2088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ym typeface="Calibri" panose="020F0502020204030204" pitchFamily="34" charset="0"/>
                </a:rPr>
                <a:t>Application scenario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11888" y="2238616"/>
            <a:ext cx="10709973" cy="3447600"/>
            <a:chOff x="1860923" y="2009232"/>
            <a:chExt cx="7609127" cy="2449420"/>
          </a:xfrm>
        </p:grpSpPr>
        <p:pic>
          <p:nvPicPr>
            <p:cNvPr id="21" name="Picture 1" descr="C:\Users\h01473\Desktop\371299e7e6f9014bf67dc5aaddb02d7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0923" y="2022354"/>
              <a:ext cx="2168746" cy="1197096"/>
            </a:xfrm>
            <a:prstGeom prst="rect">
              <a:avLst/>
            </a:prstGeom>
            <a:noFill/>
          </p:spPr>
        </p:pic>
        <p:pic>
          <p:nvPicPr>
            <p:cNvPr id="22" name="Picture 2" descr="C:\Users\h01473\Desktop\e9fceb1e525e7f0446123850ccfaf7e9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12" y="2022354"/>
              <a:ext cx="2169378" cy="1196899"/>
            </a:xfrm>
            <a:prstGeom prst="rect">
              <a:avLst/>
            </a:prstGeom>
            <a:noFill/>
          </p:spPr>
        </p:pic>
        <p:pic>
          <p:nvPicPr>
            <p:cNvPr id="23" name="Picture 3" descr="C:\Users\h01473\Desktop\99d3e1eb4e103b05eab937fb5b41ab6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94412" y="3272571"/>
              <a:ext cx="2186354" cy="1185985"/>
            </a:xfrm>
            <a:prstGeom prst="rect">
              <a:avLst/>
            </a:prstGeom>
            <a:noFill/>
          </p:spPr>
        </p:pic>
        <p:pic>
          <p:nvPicPr>
            <p:cNvPr id="24" name="Picture 4" descr="C:\Users\h01473\Desktop\c24aca6d5e981815f0c65d961671e7b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60923" y="3263999"/>
              <a:ext cx="2168890" cy="1194653"/>
            </a:xfrm>
            <a:prstGeom prst="rect">
              <a:avLst/>
            </a:prstGeom>
            <a:noFill/>
          </p:spPr>
        </p:pic>
        <p:pic>
          <p:nvPicPr>
            <p:cNvPr id="25" name="Picture 5" descr="C:\Users\h01473\Desktop\3e930f5961b52afdabfbdf4897d0267b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4992" y="2009232"/>
              <a:ext cx="3125058" cy="2438943"/>
            </a:xfrm>
            <a:prstGeom prst="rect">
              <a:avLst/>
            </a:prstGeom>
            <a:noFill/>
          </p:spPr>
        </p:pic>
        <p:sp>
          <p:nvSpPr>
            <p:cNvPr id="26" name="TextBox 11"/>
            <p:cNvSpPr txBox="1"/>
            <p:nvPr/>
          </p:nvSpPr>
          <p:spPr>
            <a:xfrm>
              <a:off x="1865732" y="2011680"/>
              <a:ext cx="880093" cy="2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C000"/>
                  </a:solidFill>
                  <a:ea typeface="微软雅黑" panose="020B0503020204020204" pitchFamily="34" charset="-122"/>
                </a:rPr>
                <a:t>E</a:t>
              </a:r>
              <a:r>
                <a:rPr lang="zh-CN" altLang="en-US" b="1" dirty="0" smtClean="0">
                  <a:solidFill>
                    <a:srgbClr val="FFC000"/>
                  </a:solidFill>
                  <a:ea typeface="微软雅黑" panose="020B0503020204020204" pitchFamily="34" charset="-122"/>
                  <a:sym typeface="+mn-ea"/>
                </a:rPr>
                <a:t>nterprise</a:t>
              </a:r>
              <a:endParaRPr lang="zh-CN" altLang="en-US" b="1" dirty="0" smtClean="0">
                <a:solidFill>
                  <a:srgbClr val="FFC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Box 12"/>
            <p:cNvSpPr txBox="1"/>
            <p:nvPr/>
          </p:nvSpPr>
          <p:spPr>
            <a:xfrm>
              <a:off x="4097720" y="2026827"/>
              <a:ext cx="1200664" cy="2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C000"/>
                  </a:solidFill>
                  <a:ea typeface="微软雅黑" panose="020B0503020204020204" pitchFamily="34" charset="-122"/>
                </a:rPr>
                <a:t>Su</a:t>
              </a:r>
              <a:r>
                <a:rPr lang="zh-CN" altLang="en-US" b="1" dirty="0" smtClean="0">
                  <a:solidFill>
                    <a:srgbClr val="FFC000"/>
                  </a:solidFill>
                  <a:ea typeface="微软雅黑" panose="020B0503020204020204" pitchFamily="34" charset="-122"/>
                </a:rPr>
                <a:t>permarket</a:t>
              </a: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880972" y="3276600"/>
              <a:ext cx="993328" cy="2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C000"/>
                  </a:solidFill>
                  <a:ea typeface="微软雅黑" panose="020B0503020204020204" pitchFamily="34" charset="-122"/>
                </a:rPr>
                <a:t>G</a:t>
              </a:r>
              <a:r>
                <a:rPr lang="zh-CN" altLang="en-US" b="1" dirty="0" smtClean="0">
                  <a:solidFill>
                    <a:srgbClr val="FFC000"/>
                  </a:solidFill>
                  <a:ea typeface="微软雅黑" panose="020B0503020204020204" pitchFamily="34" charset="-122"/>
                </a:rPr>
                <a:t>overnment</a:t>
              </a:r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4105424" y="3276600"/>
              <a:ext cx="731520" cy="2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C000"/>
                  </a:solidFill>
                  <a:ea typeface="微软雅黑" panose="020B0503020204020204" pitchFamily="34" charset="-122"/>
                </a:rPr>
                <a:t>School</a:t>
              </a:r>
              <a:endParaRPr lang="en-US" altLang="zh-CN" b="1" dirty="0">
                <a:solidFill>
                  <a:srgbClr val="FFC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TextBox 15"/>
            <p:cNvSpPr txBox="1"/>
            <p:nvPr/>
          </p:nvSpPr>
          <p:spPr>
            <a:xfrm>
              <a:off x="6359184" y="2019300"/>
              <a:ext cx="731520" cy="2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C000"/>
                  </a:solidFill>
                  <a:ea typeface="微软雅黑" panose="020B0503020204020204" pitchFamily="34" charset="-122"/>
                </a:rPr>
                <a:t>Hotel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7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09" y="2766392"/>
            <a:ext cx="8349282" cy="761796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4390217" y="3690655"/>
            <a:ext cx="341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Better Security, Better World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058" y="1291601"/>
            <a:ext cx="1476367" cy="369332"/>
            <a:chOff x="4277938" y="1315493"/>
            <a:chExt cx="1476367" cy="369332"/>
          </a:xfrm>
        </p:grpSpPr>
        <p:sp>
          <p:nvSpPr>
            <p:cNvPr id="5" name="文本框 4"/>
            <p:cNvSpPr txBox="1"/>
            <p:nvPr/>
          </p:nvSpPr>
          <p:spPr>
            <a:xfrm>
              <a:off x="4445870" y="1315493"/>
              <a:ext cx="1308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Appearance</a:t>
              </a:r>
              <a:endParaRPr lang="zh-CN" altLang="en-US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6046419" y="1979123"/>
            <a:ext cx="54859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2289C2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CW180 is a Integrated wrist temperature measurement system , It consists of temperature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measurement + Image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Acquisition system, date storage and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business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showing system, HD display system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.</a:t>
            </a:r>
          </a:p>
          <a:p>
            <a:pPr marL="285750" indent="-285750">
              <a:lnSpc>
                <a:spcPct val="200000"/>
              </a:lnSpc>
              <a:buClr>
                <a:srgbClr val="2289C2"/>
              </a:buClr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  <a:p>
            <a:pPr marL="285750" indent="-285750">
              <a:lnSpc>
                <a:spcPct val="200000"/>
              </a:lnSpc>
              <a:buClr>
                <a:srgbClr val="2289C2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This system has such advantages as high accuracy of measuring temperature, complete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business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showing, high equipment integration. It can be flexible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deployed,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and  be widely used in school, hotel, enterprise, government building, supermarket, business premises, etc.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046419" y="1291601"/>
            <a:ext cx="2029147" cy="369332"/>
            <a:chOff x="4277938" y="1315493"/>
            <a:chExt cx="2029147" cy="369332"/>
          </a:xfrm>
        </p:grpSpPr>
        <p:sp>
          <p:nvSpPr>
            <p:cNvPr id="11" name="文本框 10"/>
            <p:cNvSpPr txBox="1"/>
            <p:nvPr/>
          </p:nvSpPr>
          <p:spPr>
            <a:xfrm>
              <a:off x="4445870" y="1315493"/>
              <a:ext cx="186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Product Overview</a:t>
              </a:r>
              <a:endParaRPr lang="zh-CN" altLang="en-US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>
            <a:off x="5618328" y="1291601"/>
            <a:ext cx="0" cy="5239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0" t="-784" r="33850"/>
          <a:stretch/>
        </p:blipFill>
        <p:spPr>
          <a:xfrm>
            <a:off x="1557322" y="1660933"/>
            <a:ext cx="2564641" cy="51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1785" r="33269"/>
          <a:stretch/>
        </p:blipFill>
        <p:spPr>
          <a:xfrm>
            <a:off x="1171142" y="1745931"/>
            <a:ext cx="2546534" cy="5002142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058" y="1291601"/>
            <a:ext cx="2381551" cy="369332"/>
            <a:chOff x="4277938" y="1315493"/>
            <a:chExt cx="2381551" cy="369332"/>
          </a:xfrm>
        </p:grpSpPr>
        <p:sp>
          <p:nvSpPr>
            <p:cNvPr id="5" name="文本框 4"/>
            <p:cNvSpPr txBox="1"/>
            <p:nvPr/>
          </p:nvSpPr>
          <p:spPr>
            <a:xfrm>
              <a:off x="4445870" y="1315493"/>
              <a:ext cx="2213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ym typeface="Calibri" panose="020F0502020204030204" pitchFamily="34" charset="0"/>
                </a:rPr>
                <a:t>Module Presentation</a:t>
              </a:r>
              <a:endParaRPr lang="zh-CN" altLang="en-US" dirty="0">
                <a:sym typeface="Calibri" panose="020F050202020403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8" name="TextBox 8"/>
          <p:cNvSpPr txBox="1"/>
          <p:nvPr/>
        </p:nvSpPr>
        <p:spPr>
          <a:xfrm>
            <a:off x="4822673" y="3400694"/>
            <a:ext cx="699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 </a:t>
            </a:r>
            <a:r>
              <a:rPr lang="en-US" b="1" dirty="0" smtClean="0">
                <a:ea typeface="微软雅黑" panose="020B0503020204020204" pitchFamily="34" charset="-122"/>
              </a:rPr>
              <a:t>T</a:t>
            </a:r>
            <a:r>
              <a:rPr lang="en-US" b="1" dirty="0" smtClean="0">
                <a:ea typeface="微软雅黑" panose="020B0503020204020204" pitchFamily="34" charset="-122"/>
                <a:sym typeface="+mn-ea"/>
              </a:rPr>
              <a:t>emperature Measurement Module: </a:t>
            </a:r>
            <a:endParaRPr lang="en-US" dirty="0" smtClean="0"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ea typeface="微软雅黑" panose="020B0503020204020204" pitchFamily="34" charset="-122"/>
              </a:rPr>
              <a:t>          Detect wrist temperature information.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4822950" y="1720449"/>
            <a:ext cx="699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ea typeface="微软雅黑" panose="020B0503020204020204" pitchFamily="34" charset="-122"/>
              </a:rPr>
              <a:t>Face Capture Module</a:t>
            </a:r>
            <a:r>
              <a:rPr lang="zh-CN" altLang="en-US" b="1" dirty="0" smtClean="0">
                <a:ea typeface="微软雅黑" panose="020B0503020204020204" pitchFamily="34" charset="-122"/>
              </a:rPr>
              <a:t>：</a:t>
            </a:r>
            <a:endParaRPr lang="zh-CN" altLang="en-US" dirty="0" smtClean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ea typeface="微软雅黑" panose="020B0503020204020204" pitchFamily="34" charset="-122"/>
              </a:rPr>
              <a:t>          Detect human face , snapshot face Images, collect and overlay temperature infomation.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4822950" y="5328611"/>
            <a:ext cx="69960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 startAt="5"/>
            </a:pPr>
            <a:r>
              <a:rPr lang="zh-CN" altLang="en-US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ea typeface="微软雅黑" panose="020B0503020204020204" pitchFamily="34" charset="-122"/>
              </a:rPr>
              <a:t>Recording Module</a:t>
            </a:r>
            <a:r>
              <a:rPr lang="zh-CN" altLang="en-US" b="1" dirty="0" smtClean="0">
                <a:ea typeface="微软雅黑" panose="020B0503020204020204" pitchFamily="34" charset="-122"/>
              </a:rPr>
              <a:t>：</a:t>
            </a:r>
            <a:endParaRPr lang="zh-CN" altLang="en-US" dirty="0" smtClean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ea typeface="微软雅黑" panose="020B0503020204020204" pitchFamily="34" charset="-122"/>
              </a:rPr>
              <a:t>         Receive face images and temperature information from</a:t>
            </a:r>
            <a:r>
              <a:rPr lang="en-US" altLang="zh-CN" sz="1400" dirty="0" smtClean="0">
                <a:ea typeface="微软雅黑" panose="020B0503020204020204" pitchFamily="34" charset="-122"/>
                <a:sym typeface="+mn-ea"/>
              </a:rPr>
              <a:t> the front end</a:t>
            </a:r>
            <a:r>
              <a:rPr lang="en-US" altLang="zh-CN" sz="1400" dirty="0" smtClean="0">
                <a:ea typeface="微软雅黑" panose="020B0503020204020204" pitchFamily="34" charset="-122"/>
              </a:rPr>
              <a:t>, show locally, store data and export reports.</a:t>
            </a:r>
            <a:endParaRPr lang="en-US" altLang="zh-CN" sz="1400" dirty="0">
              <a:ea typeface="微软雅黑" panose="020B0503020204020204" pitchFamily="34" charset="-122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4822673" y="2588492"/>
            <a:ext cx="699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en-US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ea typeface="微软雅黑" panose="020B0503020204020204" pitchFamily="34" charset="-122"/>
              </a:rPr>
              <a:t>Display </a:t>
            </a:r>
            <a:r>
              <a:rPr lang="en-US" altLang="zh-CN" b="1" dirty="0">
                <a:ea typeface="微软雅黑" panose="020B0503020204020204" pitchFamily="34" charset="-122"/>
              </a:rPr>
              <a:t>M</a:t>
            </a:r>
            <a:r>
              <a:rPr lang="en-US" altLang="zh-CN" b="1" dirty="0" smtClean="0">
                <a:ea typeface="微软雅黑" panose="020B0503020204020204" pitchFamily="34" charset="-122"/>
              </a:rPr>
              <a:t>odule</a:t>
            </a:r>
            <a:r>
              <a:rPr lang="zh-CN" altLang="en-US" b="1" dirty="0" smtClean="0">
                <a:ea typeface="微软雅黑" panose="020B0503020204020204" pitchFamily="34" charset="-122"/>
              </a:rPr>
              <a:t>：</a:t>
            </a:r>
            <a:endParaRPr lang="zh-CN" altLang="en-US" dirty="0" smtClean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ea typeface="微软雅黑" panose="020B0503020204020204" pitchFamily="34" charset="-122"/>
              </a:rPr>
              <a:t>          Display the temperature </a:t>
            </a:r>
            <a:r>
              <a:rPr lang="en-US" sz="1400" dirty="0" smtClean="0">
                <a:ea typeface="微软雅黑" panose="020B0503020204020204" pitchFamily="34" charset="-122"/>
                <a:sym typeface="+mn-ea"/>
              </a:rPr>
              <a:t>measurement</a:t>
            </a:r>
            <a:r>
              <a:rPr lang="en-US" sz="1400" dirty="0" smtClean="0">
                <a:ea typeface="微软雅黑" panose="020B0503020204020204" pitchFamily="34" charset="-122"/>
              </a:rPr>
              <a:t> interface of NVR.</a:t>
            </a:r>
            <a:endParaRPr lang="en-US" sz="1400" dirty="0">
              <a:ea typeface="微软雅黑" panose="020B0503020204020204" pitchFamily="34" charset="-122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4822945" y="4203070"/>
            <a:ext cx="69960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ea typeface="微软雅黑" panose="020B0503020204020204" pitchFamily="34" charset="-122"/>
              </a:rPr>
              <a:t>Brackets Module</a:t>
            </a:r>
            <a:r>
              <a:rPr lang="zh-CN" altLang="en-US" b="1" dirty="0" smtClean="0">
                <a:ea typeface="微软雅黑" panose="020B0503020204020204" pitchFamily="34" charset="-122"/>
              </a:rPr>
              <a:t>：</a:t>
            </a:r>
            <a:endParaRPr lang="zh-CN" altLang="en-US" dirty="0" smtClean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ea typeface="微软雅黑" panose="020B0503020204020204" pitchFamily="34" charset="-122"/>
              </a:rPr>
              <a:t>          Install </a:t>
            </a:r>
            <a:r>
              <a:rPr lang="en-US" altLang="zh-CN" sz="1400" dirty="0">
                <a:ea typeface="微软雅黑" panose="020B0503020204020204" pitchFamily="34" charset="-122"/>
              </a:rPr>
              <a:t>IPC, screen, temperature measurement module and associated equipment. It c</a:t>
            </a:r>
            <a:r>
              <a:rPr lang="en-US" altLang="zh-CN" sz="1400" dirty="0" smtClean="0">
                <a:ea typeface="微软雅黑" panose="020B0503020204020204" pitchFamily="34" charset="-122"/>
                <a:sym typeface="+mn-ea"/>
              </a:rPr>
              <a:t>an be adjusted up and down and move freely.</a:t>
            </a:r>
            <a:endParaRPr lang="en-US" altLang="zh-CN" sz="1400" dirty="0"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83811" y="17459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E8DC2"/>
                </a:solidFill>
                <a:ea typeface="微软雅黑" panose="020B0503020204020204" pitchFamily="34" charset="-122"/>
              </a:rPr>
              <a:t>①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283811" y="25947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E8DC2"/>
                </a:solidFill>
                <a:ea typeface="微软雅黑" panose="020B0503020204020204" pitchFamily="34" charset="-122"/>
              </a:rPr>
              <a:t>②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283811" y="344348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E8DC2"/>
                </a:solidFill>
                <a:ea typeface="微软雅黑" panose="020B0503020204020204" pitchFamily="34" charset="-122"/>
              </a:rPr>
              <a:t>③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952419" y="41481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E8DC2"/>
                </a:solidFill>
                <a:ea typeface="微软雅黑" panose="020B0503020204020204" pitchFamily="34" charset="-122"/>
              </a:rPr>
              <a:t>④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952419" y="50858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E8DC2"/>
                </a:solidFill>
                <a:ea typeface="微软雅黑" panose="020B0503020204020204" pitchFamily="34" charset="-122"/>
              </a:rPr>
              <a:t>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18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h01473\Desktop\y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295" y="4060196"/>
            <a:ext cx="1061400" cy="764208"/>
          </a:xfrm>
          <a:prstGeom prst="rect">
            <a:avLst/>
          </a:prstGeom>
          <a:noFill/>
        </p:spPr>
      </p:pic>
      <p:pic>
        <p:nvPicPr>
          <p:cNvPr id="3" name="Picture 6" descr="C:\Users\h01473\Desktop\shandian.png"/>
          <p:cNvPicPr>
            <a:picLocks noChangeAspect="1" noChangeArrowheads="1"/>
          </p:cNvPicPr>
          <p:nvPr/>
        </p:nvPicPr>
        <p:blipFill>
          <a:blip r:embed="rId3" cstate="print"/>
          <a:srcRect l="17673" r="52327"/>
          <a:stretch>
            <a:fillRect/>
          </a:stretch>
        </p:blipFill>
        <p:spPr bwMode="auto">
          <a:xfrm rot="1400442">
            <a:off x="5039060" y="3541754"/>
            <a:ext cx="374676" cy="593237"/>
          </a:xfrm>
          <a:prstGeom prst="rect">
            <a:avLst/>
          </a:prstGeom>
          <a:noFill/>
        </p:spPr>
      </p:pic>
      <p:pic>
        <p:nvPicPr>
          <p:cNvPr id="4" name="Picture 7" descr="C:\Users\h01473\Desktop\shouji.png"/>
          <p:cNvPicPr>
            <a:picLocks noChangeAspect="1" noChangeArrowheads="1"/>
          </p:cNvPicPr>
          <p:nvPr/>
        </p:nvPicPr>
        <p:blipFill>
          <a:blip r:embed="rId4" cstate="print"/>
          <a:srcRect l="25058" t="9391" r="24635" b="8917"/>
          <a:stretch>
            <a:fillRect/>
          </a:stretch>
        </p:blipFill>
        <p:spPr bwMode="auto">
          <a:xfrm>
            <a:off x="5582418" y="3857239"/>
            <a:ext cx="677007" cy="1099360"/>
          </a:xfrm>
          <a:prstGeom prst="rect">
            <a:avLst/>
          </a:prstGeom>
          <a:noFill/>
        </p:spPr>
      </p:pic>
      <p:pic>
        <p:nvPicPr>
          <p:cNvPr id="5" name="Picture 2" descr="C:\Users\h01473\Desktop\luyouq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3988" y="4751990"/>
            <a:ext cx="659282" cy="573576"/>
          </a:xfrm>
          <a:prstGeom prst="rect">
            <a:avLst/>
          </a:prstGeom>
          <a:noFill/>
        </p:spPr>
      </p:pic>
      <p:cxnSp>
        <p:nvCxnSpPr>
          <p:cNvPr id="6" name="直接连接符 5"/>
          <p:cNvCxnSpPr/>
          <p:nvPr/>
        </p:nvCxnSpPr>
        <p:spPr>
          <a:xfrm>
            <a:off x="2003949" y="5070589"/>
            <a:ext cx="914400" cy="0"/>
          </a:xfrm>
          <a:prstGeom prst="line">
            <a:avLst/>
          </a:prstGeom>
          <a:ln w="28575">
            <a:solidFill>
              <a:srgbClr val="2E8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795257" y="2004915"/>
            <a:ext cx="3763107" cy="3775481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1"/>
          <p:cNvSpPr txBox="1"/>
          <p:nvPr/>
        </p:nvSpPr>
        <p:spPr>
          <a:xfrm>
            <a:off x="3207306" y="2383985"/>
            <a:ext cx="31730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ea typeface="微软雅黑" panose="020B0503020204020204" pitchFamily="34" charset="-122"/>
              </a:rPr>
              <a:t>Mobile APP Business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（</a:t>
            </a:r>
            <a:r>
              <a:rPr lang="en-US" altLang="zh-CN" sz="1400" b="1" dirty="0" smtClean="0">
                <a:ea typeface="微软雅黑" panose="020B0503020204020204" pitchFamily="34" charset="-122"/>
              </a:rPr>
              <a:t>selectable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）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6164" y="2004754"/>
            <a:ext cx="2277208" cy="377801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3"/>
          <p:cNvSpPr txBox="1"/>
          <p:nvPr/>
        </p:nvSpPr>
        <p:spPr>
          <a:xfrm>
            <a:off x="817245" y="2383985"/>
            <a:ext cx="1539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a typeface="微软雅黑" panose="020B0503020204020204" pitchFamily="34" charset="-122"/>
              </a:rPr>
              <a:t>Local Business</a:t>
            </a:r>
            <a:endParaRPr 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6807901" y="1984919"/>
            <a:ext cx="488823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2289C2"/>
                </a:solidFill>
                <a:ea typeface="微软雅黑" panose="020B0503020204020204" pitchFamily="34" charset="-122"/>
                <a:sym typeface="+mn-ea"/>
              </a:rPr>
              <a:t>Local Business:</a:t>
            </a:r>
            <a:endParaRPr lang="en-US" altLang="zh-CN" sz="1400" b="1" dirty="0" smtClean="0">
              <a:solidFill>
                <a:srgbClr val="2289C2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ea typeface="微软雅黑" panose="020B0503020204020204" pitchFamily="34" charset="-122"/>
              </a:rPr>
              <a:t>Live preview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ea typeface="微软雅黑" panose="020B0503020204020204" pitchFamily="34" charset="-122"/>
              </a:rPr>
              <a:t>Display the temperature information and face Image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ea typeface="微软雅黑" panose="020B0503020204020204" pitchFamily="34" charset="-122"/>
              </a:rPr>
              <a:t>Support real-time statistics of total number of temperature measurement, normal and abnormal number of people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ea typeface="微软雅黑" panose="020B0503020204020204" pitchFamily="34" charset="-122"/>
              </a:rPr>
              <a:t>Guiding picture and video</a:t>
            </a:r>
            <a:r>
              <a:rPr lang="zh-CN" altLang="en-US" sz="1400" dirty="0" smtClean="0"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ea typeface="微软雅黑" panose="020B0503020204020204" pitchFamily="34" charset="-122"/>
              </a:rPr>
              <a:t>Self-replacement</a:t>
            </a:r>
            <a:r>
              <a:rPr lang="zh-CN" altLang="en-US" sz="1400" dirty="0" smtClean="0">
                <a:ea typeface="微软雅黑" panose="020B0503020204020204" pitchFamily="34" charset="-122"/>
              </a:rPr>
              <a:t>）</a:t>
            </a:r>
            <a:endParaRPr lang="en-US" altLang="zh-CN" sz="1400" dirty="0" smtClean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ea typeface="微软雅黑" panose="020B0503020204020204" pitchFamily="34" charset="-122"/>
              </a:rPr>
              <a:t>Export the report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6722148" y="4339410"/>
            <a:ext cx="4431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2289C2"/>
                </a:solidFill>
                <a:ea typeface="微软雅黑" panose="020B0503020204020204" pitchFamily="34" charset="-122"/>
              </a:rPr>
              <a:t>Remote Business</a:t>
            </a:r>
            <a:r>
              <a:rPr lang="zh-CN" altLang="en-US" sz="1400" b="1" dirty="0" smtClean="0">
                <a:solidFill>
                  <a:srgbClr val="2289C2"/>
                </a:solidFill>
                <a:ea typeface="微软雅黑" panose="020B0503020204020204" pitchFamily="34" charset="-122"/>
              </a:rPr>
              <a:t>：</a:t>
            </a:r>
            <a:endParaRPr lang="en-US" altLang="zh-CN" sz="1400" b="1" dirty="0" smtClean="0">
              <a:solidFill>
                <a:srgbClr val="2289C2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ea typeface="微软雅黑" panose="020B0503020204020204" pitchFamily="34" charset="-122"/>
                <a:sym typeface="+mn-ea"/>
              </a:rPr>
              <a:t>Real-time preview</a:t>
            </a:r>
            <a:endParaRPr lang="en-US" altLang="zh-CN" sz="1400" dirty="0" smtClean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1400" dirty="0" smtClean="0">
                <a:ea typeface="微软雅黑" panose="020B0503020204020204" pitchFamily="34" charset="-122"/>
              </a:rPr>
              <a:t>The picture of abnormal problems and the alarm </a:t>
            </a:r>
            <a:r>
              <a:rPr lang="en-US" sz="1400" dirty="0" smtClean="0">
                <a:ea typeface="微软雅黑" panose="020B0503020204020204" pitchFamily="34" charset="-122"/>
                <a:sym typeface="+mn-ea"/>
              </a:rPr>
              <a:t>reminder</a:t>
            </a:r>
            <a:endParaRPr lang="en-US" sz="1400" dirty="0" smtClean="0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20058" y="1291601"/>
            <a:ext cx="1948163" cy="369332"/>
            <a:chOff x="4277938" y="1315493"/>
            <a:chExt cx="1948163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4445870" y="1315493"/>
              <a:ext cx="1780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ym typeface="Calibri" panose="020F0502020204030204" pitchFamily="34" charset="0"/>
                </a:rPr>
                <a:t>Product Features</a:t>
              </a:r>
              <a:endParaRPr lang="zh-CN" altLang="en-US" dirty="0">
                <a:sym typeface="Calibri" panose="020F050202020403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1785" r="33269"/>
          <a:stretch/>
        </p:blipFill>
        <p:spPr>
          <a:xfrm>
            <a:off x="893856" y="2913316"/>
            <a:ext cx="1294740" cy="25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20058" y="1291601"/>
            <a:ext cx="1512659" cy="369332"/>
            <a:chOff x="4277938" y="1315493"/>
            <a:chExt cx="1512659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4445870" y="1315493"/>
              <a:ext cx="1344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ym typeface="Calibri" panose="020F0502020204030204" pitchFamily="34" charset="0"/>
                </a:rPr>
                <a:t>IPC Features</a:t>
              </a:r>
              <a:endParaRPr lang="zh-CN" altLang="en-US" dirty="0">
                <a:sym typeface="Calibri" panose="020F050202020403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20" name="Picture 2" descr="声光警戒F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4" t="37748" r="22785" b="19341"/>
          <a:stretch>
            <a:fillRect/>
          </a:stretch>
        </p:blipFill>
        <p:spPr bwMode="auto">
          <a:xfrm>
            <a:off x="4478286" y="1969356"/>
            <a:ext cx="3351665" cy="19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341902" y="4272512"/>
            <a:ext cx="3707130" cy="1277620"/>
            <a:chOff x="587828" y="1480457"/>
            <a:chExt cx="3707130" cy="1277620"/>
          </a:xfrm>
        </p:grpSpPr>
        <p:sp>
          <p:nvSpPr>
            <p:cNvPr id="26" name="圆角矩形 25"/>
            <p:cNvSpPr/>
            <p:nvPr/>
          </p:nvSpPr>
          <p:spPr>
            <a:xfrm>
              <a:off x="754833" y="1696992"/>
              <a:ext cx="3540125" cy="106108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Picture 1" descr="C:\Users\h01473\Desktop\60e32b6e9a87ac8cc0c92bff3bc8c23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3755" y="1850956"/>
              <a:ext cx="1130863" cy="753155"/>
            </a:xfrm>
            <a:prstGeom prst="rect">
              <a:avLst/>
            </a:prstGeom>
            <a:noFill/>
          </p:spPr>
        </p:pic>
        <p:sp>
          <p:nvSpPr>
            <p:cNvPr id="28" name="TextBox 13"/>
            <p:cNvSpPr txBox="1"/>
            <p:nvPr/>
          </p:nvSpPr>
          <p:spPr>
            <a:xfrm>
              <a:off x="754833" y="1952897"/>
              <a:ext cx="231267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ea typeface="微软雅黑" panose="020B0503020204020204" pitchFamily="34" charset="-122"/>
                </a:rPr>
                <a:t>S</a:t>
              </a:r>
              <a:r>
                <a:rPr lang="en-US" altLang="zh-CN" dirty="0" smtClean="0">
                  <a:ea typeface="微软雅黑" panose="020B0503020204020204" pitchFamily="34" charset="-122"/>
                </a:rPr>
                <a:t>napshot of human face with mask</a:t>
              </a:r>
              <a:endParaRPr lang="en-US" altLang="zh-CN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87828" y="1480457"/>
              <a:ext cx="464457" cy="4644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1</a:t>
              </a:r>
              <a:endParaRPr lang="zh-CN" altLang="en-US" sz="24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62081" y="4301722"/>
            <a:ext cx="3707130" cy="1248410"/>
            <a:chOff x="587828" y="3200399"/>
            <a:chExt cx="3707130" cy="1248410"/>
          </a:xfrm>
        </p:grpSpPr>
        <p:sp>
          <p:nvSpPr>
            <p:cNvPr id="31" name="圆角矩形 30"/>
            <p:cNvSpPr/>
            <p:nvPr/>
          </p:nvSpPr>
          <p:spPr>
            <a:xfrm>
              <a:off x="704033" y="3403599"/>
              <a:ext cx="3590925" cy="10452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17"/>
            <p:cNvSpPr txBox="1"/>
            <p:nvPr/>
          </p:nvSpPr>
          <p:spPr>
            <a:xfrm>
              <a:off x="754833" y="3664584"/>
              <a:ext cx="315722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ea typeface="微软雅黑" panose="020B0503020204020204" pitchFamily="34" charset="-122"/>
                  <a:sym typeface="+mn-ea"/>
                </a:rPr>
                <a:t>C</a:t>
              </a:r>
              <a:r>
                <a:rPr lang="en-US" altLang="zh-CN" dirty="0" smtClean="0">
                  <a:ea typeface="微软雅黑" panose="020B0503020204020204" pitchFamily="34" charset="-122"/>
                  <a:sym typeface="+mn-ea"/>
                </a:rPr>
                <a:t>ollect and overlay temperature information</a:t>
              </a: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87828" y="3200399"/>
              <a:ext cx="464457" cy="4644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2</a:t>
              </a:r>
              <a:endParaRPr lang="zh-CN" altLang="en-US" sz="2400" dirty="0"/>
            </a:p>
          </p:txBody>
        </p:sp>
        <p:pic>
          <p:nvPicPr>
            <p:cNvPr id="34" name="Picture 2" descr="C:\Users\h01473\Desktop\wendu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9254" y="3556454"/>
              <a:ext cx="739094" cy="739094"/>
            </a:xfrm>
            <a:prstGeom prst="rect">
              <a:avLst/>
            </a:prstGeom>
            <a:noFill/>
          </p:spPr>
        </p:pic>
      </p:grpSp>
      <p:grpSp>
        <p:nvGrpSpPr>
          <p:cNvPr id="40" name="组合 39"/>
          <p:cNvGrpSpPr/>
          <p:nvPr/>
        </p:nvGrpSpPr>
        <p:grpSpPr>
          <a:xfrm>
            <a:off x="8334828" y="4272512"/>
            <a:ext cx="3707130" cy="1248410"/>
            <a:chOff x="520058" y="5187003"/>
            <a:chExt cx="3707130" cy="1248410"/>
          </a:xfrm>
        </p:grpSpPr>
        <p:grpSp>
          <p:nvGrpSpPr>
            <p:cNvPr id="35" name="组合 34"/>
            <p:cNvGrpSpPr/>
            <p:nvPr/>
          </p:nvGrpSpPr>
          <p:grpSpPr>
            <a:xfrm>
              <a:off x="520058" y="5187003"/>
              <a:ext cx="3707130" cy="1248410"/>
              <a:chOff x="587828" y="3200399"/>
              <a:chExt cx="3707130" cy="1248410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704033" y="3403599"/>
                <a:ext cx="3590925" cy="104521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TextBox 26"/>
              <p:cNvSpPr txBox="1"/>
              <p:nvPr/>
            </p:nvSpPr>
            <p:spPr>
              <a:xfrm>
                <a:off x="863418" y="3735704"/>
                <a:ext cx="194246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ea typeface="微软雅黑" panose="020B0503020204020204" pitchFamily="34" charset="-122"/>
                  </a:rPr>
                  <a:t>V</a:t>
                </a:r>
                <a:r>
                  <a:rPr lang="en-US" altLang="zh-CN" dirty="0" smtClean="0">
                    <a:ea typeface="微软雅黑" panose="020B0503020204020204" pitchFamily="34" charset="-122"/>
                  </a:rPr>
                  <a:t>oice broadcast</a:t>
                </a:r>
                <a:endParaRPr lang="en-US" altLang="zh-CN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87828" y="3200399"/>
                <a:ext cx="464457" cy="46445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3</a:t>
                </a:r>
                <a:endParaRPr lang="zh-CN" altLang="en-US" sz="2400" dirty="0"/>
              </a:p>
            </p:txBody>
          </p:sp>
        </p:grpSp>
        <p:pic>
          <p:nvPicPr>
            <p:cNvPr id="39" name="Picture 3" descr="C:\Users\h01473\Desktop\laba.png"/>
            <p:cNvPicPr>
              <a:picLocks noChangeAspect="1" noChangeArrowheads="1"/>
            </p:cNvPicPr>
            <p:nvPr/>
          </p:nvPicPr>
          <p:blipFill>
            <a:blip r:embed="rId5" cstate="print"/>
            <a:srcRect l="14789" t="20881" r="7746" b="15881"/>
            <a:stretch>
              <a:fillRect/>
            </a:stretch>
          </p:blipFill>
          <p:spPr bwMode="auto">
            <a:xfrm flipH="1">
              <a:off x="2973530" y="5594401"/>
              <a:ext cx="827139" cy="62411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94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20058" y="1291601"/>
            <a:ext cx="1618457" cy="369332"/>
            <a:chOff x="4277938" y="1315493"/>
            <a:chExt cx="1618457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4445870" y="1315493"/>
              <a:ext cx="1450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ym typeface="Calibri" panose="020F0502020204030204" pitchFamily="34" charset="0"/>
                </a:rPr>
                <a:t>NVR Features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1682" y="1742440"/>
            <a:ext cx="6559410" cy="3686809"/>
            <a:chOff x="551682" y="1742440"/>
            <a:chExt cx="6559410" cy="368680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2" y="4188279"/>
              <a:ext cx="6559410" cy="1240970"/>
            </a:xfrm>
            <a:prstGeom prst="rect">
              <a:avLst/>
            </a:prstGeom>
          </p:spPr>
        </p:pic>
        <p:pic>
          <p:nvPicPr>
            <p:cNvPr id="41" name="图片 40" descr="海外效果图02"/>
            <p:cNvPicPr>
              <a:picLocks noChangeAspect="1"/>
            </p:cNvPicPr>
            <p:nvPr/>
          </p:nvPicPr>
          <p:blipFill rotWithShape="1">
            <a:blip r:embed="rId4"/>
            <a:srcRect b="33318"/>
            <a:stretch/>
          </p:blipFill>
          <p:spPr>
            <a:xfrm>
              <a:off x="565785" y="1742440"/>
              <a:ext cx="6523990" cy="2447423"/>
            </a:xfrm>
            <a:prstGeom prst="rect">
              <a:avLst/>
            </a:prstGeom>
          </p:spPr>
        </p:pic>
      </p:grpSp>
      <p:sp>
        <p:nvSpPr>
          <p:cNvPr id="45" name="矩形 44"/>
          <p:cNvSpPr/>
          <p:nvPr/>
        </p:nvSpPr>
        <p:spPr>
          <a:xfrm>
            <a:off x="558801" y="1742621"/>
            <a:ext cx="6531429" cy="245291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58801" y="4188279"/>
            <a:ext cx="6531429" cy="1240970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8"/>
          <p:cNvSpPr txBox="1"/>
          <p:nvPr/>
        </p:nvSpPr>
        <p:spPr>
          <a:xfrm>
            <a:off x="7467600" y="1742440"/>
            <a:ext cx="43186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Temperature measurement p</a:t>
            </a:r>
            <a:r>
              <a:rPr lang="en-US" altLang="zh-CN" sz="1600" b="1" dirty="0" smtClean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art</a:t>
            </a:r>
            <a:endParaRPr lang="zh-CN" altLang="en-US" sz="1600" b="1" dirty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9"/>
          <p:cNvSpPr txBox="1"/>
          <p:nvPr/>
        </p:nvSpPr>
        <p:spPr>
          <a:xfrm>
            <a:off x="7467600" y="4240330"/>
            <a:ext cx="3681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Advertising part</a:t>
            </a:r>
            <a:endParaRPr lang="zh-CN" altLang="en-US" sz="1600" b="1" dirty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7467600" y="2244545"/>
            <a:ext cx="431799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①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Live interface：</a:t>
            </a:r>
            <a:r>
              <a:rPr lang="zh-CN" altLang="en-US" sz="1400" dirty="0" smtClean="0">
                <a:ea typeface="微软雅黑" panose="020B0503020204020204" pitchFamily="34" charset="-122"/>
              </a:rPr>
              <a:t>Show live screen</a:t>
            </a:r>
          </a:p>
        </p:txBody>
      </p:sp>
      <p:sp>
        <p:nvSpPr>
          <p:cNvPr id="50" name="TextBox 11"/>
          <p:cNvSpPr txBox="1"/>
          <p:nvPr/>
        </p:nvSpPr>
        <p:spPr>
          <a:xfrm>
            <a:off x="7467600" y="2772875"/>
            <a:ext cx="4317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②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Temperature display interface：</a:t>
            </a:r>
            <a:r>
              <a:rPr lang="en-US" altLang="zh-CN" sz="1400" dirty="0" smtClean="0">
                <a:ea typeface="微软雅黑" panose="020B0503020204020204" pitchFamily="34" charset="-122"/>
              </a:rPr>
              <a:t>show the information of snapped face, temperature, temperature status</a:t>
            </a:r>
          </a:p>
        </p:txBody>
      </p:sp>
      <p:sp>
        <p:nvSpPr>
          <p:cNvPr id="51" name="TextBox 12"/>
          <p:cNvSpPr txBox="1"/>
          <p:nvPr/>
        </p:nvSpPr>
        <p:spPr>
          <a:xfrm>
            <a:off x="7467600" y="3517720"/>
            <a:ext cx="4317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③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Detection number interface：</a:t>
            </a:r>
            <a:r>
              <a:rPr lang="en-US" altLang="zh-CN" sz="1400" dirty="0" smtClean="0">
                <a:ea typeface="微软雅黑" panose="020B0503020204020204" pitchFamily="34" charset="-122"/>
              </a:rPr>
              <a:t>d</a:t>
            </a:r>
            <a:r>
              <a:rPr lang="zh-CN" altLang="en-US" sz="1400" dirty="0" smtClean="0">
                <a:ea typeface="微软雅黑" panose="020B0503020204020204" pitchFamily="34" charset="-122"/>
              </a:rPr>
              <a:t>isplay </a:t>
            </a:r>
            <a:r>
              <a:rPr lang="en-US" altLang="zh-CN" sz="1400" dirty="0" smtClean="0">
                <a:ea typeface="微软雅黑" panose="020B0503020204020204" pitchFamily="34" charset="-122"/>
              </a:rPr>
              <a:t>the number of </a:t>
            </a:r>
            <a:r>
              <a:rPr lang="zh-CN" altLang="en-US" sz="1400" dirty="0" smtClean="0">
                <a:ea typeface="微软雅黑" panose="020B0503020204020204" pitchFamily="34" charset="-122"/>
              </a:rPr>
              <a:t>historical detection , total today, normal </a:t>
            </a:r>
            <a:r>
              <a:rPr lang="en-US" altLang="zh-CN" sz="1400" dirty="0" smtClean="0">
                <a:ea typeface="微软雅黑" panose="020B0503020204020204" pitchFamily="34" charset="-122"/>
              </a:rPr>
              <a:t>and </a:t>
            </a:r>
            <a:r>
              <a:rPr lang="zh-CN" altLang="en-US" sz="1400" dirty="0" smtClean="0">
                <a:ea typeface="微软雅黑" panose="020B0503020204020204" pitchFamily="34" charset="-122"/>
              </a:rPr>
              <a:t>alarm</a:t>
            </a:r>
          </a:p>
        </p:txBody>
      </p:sp>
      <p:sp>
        <p:nvSpPr>
          <p:cNvPr id="52" name="TextBox 13"/>
          <p:cNvSpPr txBox="1"/>
          <p:nvPr/>
        </p:nvSpPr>
        <p:spPr>
          <a:xfrm>
            <a:off x="508000" y="5690235"/>
            <a:ext cx="660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Note: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This interface is a temporary interface, which will be dynamically adjusted when publishing</a:t>
            </a:r>
          </a:p>
        </p:txBody>
      </p:sp>
      <p:sp>
        <p:nvSpPr>
          <p:cNvPr id="53" name="TextBox 14"/>
          <p:cNvSpPr txBox="1"/>
          <p:nvPr/>
        </p:nvSpPr>
        <p:spPr>
          <a:xfrm>
            <a:off x="7467600" y="4753610"/>
            <a:ext cx="328748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①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Display advertis</a:t>
            </a:r>
            <a:r>
              <a:rPr lang="en-US" altLang="zh-CN" sz="1400" b="1" dirty="0" smtClean="0">
                <a:ea typeface="微软雅黑" panose="020B0503020204020204" pitchFamily="34" charset="-122"/>
              </a:rPr>
              <a:t>ing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：</a:t>
            </a:r>
          </a:p>
          <a:p>
            <a:r>
              <a:rPr lang="zh-CN" altLang="en-US" sz="1400" dirty="0" smtClean="0">
                <a:ea typeface="微软雅黑" panose="020B0503020204020204" pitchFamily="34" charset="-122"/>
              </a:rPr>
              <a:t>Freely overlay advertising image information</a:t>
            </a:r>
          </a:p>
        </p:txBody>
      </p:sp>
      <p:sp>
        <p:nvSpPr>
          <p:cNvPr id="54" name="TextBox 15"/>
          <p:cNvSpPr txBox="1"/>
          <p:nvPr/>
        </p:nvSpPr>
        <p:spPr>
          <a:xfrm>
            <a:off x="7467600" y="5690235"/>
            <a:ext cx="31568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②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Video advertis</a:t>
            </a:r>
            <a:r>
              <a:rPr lang="en-US" altLang="zh-CN" sz="1400" b="1" dirty="0" smtClean="0">
                <a:ea typeface="微软雅黑" panose="020B0503020204020204" pitchFamily="34" charset="-122"/>
              </a:rPr>
              <a:t>ing</a:t>
            </a:r>
            <a:r>
              <a:rPr lang="zh-CN" altLang="en-US" sz="1400" b="1" dirty="0" smtClean="0">
                <a:ea typeface="微软雅黑" panose="020B0503020204020204" pitchFamily="34" charset="-122"/>
              </a:rPr>
              <a:t>：</a:t>
            </a:r>
          </a:p>
          <a:p>
            <a:r>
              <a:rPr lang="zh-CN" altLang="en-US" sz="1400" dirty="0" smtClean="0">
                <a:ea typeface="微软雅黑" panose="020B0503020204020204" pitchFamily="34" charset="-122"/>
              </a:rPr>
              <a:t>Freely overlay promotional ad</a:t>
            </a:r>
            <a:r>
              <a:rPr lang="en-US" altLang="zh-CN" sz="1400" dirty="0" smtClean="0">
                <a:ea typeface="微软雅黑" panose="020B0503020204020204" pitchFamily="34" charset="-12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134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20058" y="1904054"/>
          <a:ext cx="11257709" cy="2304000"/>
        </p:xfrm>
        <a:graphic>
          <a:graphicData uri="http://schemas.openxmlformats.org/drawingml/2006/table">
            <a:tbl>
              <a:tblPr/>
              <a:tblGrid>
                <a:gridCol w="1672232"/>
                <a:gridCol w="2065811"/>
                <a:gridCol w="736980"/>
                <a:gridCol w="1091820"/>
                <a:gridCol w="755807"/>
                <a:gridCol w="4935059"/>
              </a:tblGrid>
              <a:tr h="288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Table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Number of alarms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Normal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 People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Camera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 Detection Camera 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./Image\</a:t>
                      </a: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D1_Temp Detection Camera 01_20200330093827_36.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.jpg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Temp Detection Camera 01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./Image\</a:t>
                      </a: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D1_Temp Detection Camera 01_20200330093833_36.60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.jpg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" descr="C:\Users\h01473\Desktop\aa851ec4efa8718b13313d8244e34aa2.jpg"/>
          <p:cNvPicPr>
            <a:picLocks noChangeArrowheads="1"/>
          </p:cNvPicPr>
          <p:nvPr/>
        </p:nvPicPr>
        <p:blipFill rotWithShape="1">
          <a:blip r:embed="rId2" cstate="print"/>
          <a:srcRect t="5957" b="5383"/>
          <a:stretch/>
        </p:blipFill>
        <p:spPr bwMode="auto">
          <a:xfrm>
            <a:off x="8049335" y="4902835"/>
            <a:ext cx="1181100" cy="1219200"/>
          </a:xfrm>
          <a:prstGeom prst="rect">
            <a:avLst/>
          </a:prstGeom>
          <a:noFill/>
        </p:spPr>
      </p:pic>
      <p:pic>
        <p:nvPicPr>
          <p:cNvPr id="5" name="Picture 2" descr="C:\Users\h01473\Desktop\ccc9bb0d834feaeab36d9a057d8f04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970" y="1189838"/>
            <a:ext cx="1185333" cy="1219200"/>
          </a:xfrm>
          <a:prstGeom prst="rect">
            <a:avLst/>
          </a:prstGeom>
          <a:noFill/>
        </p:spPr>
      </p:pic>
      <p:sp>
        <p:nvSpPr>
          <p:cNvPr id="6" name="TextBox 16"/>
          <p:cNvSpPr txBox="1"/>
          <p:nvPr/>
        </p:nvSpPr>
        <p:spPr>
          <a:xfrm>
            <a:off x="7907361" y="2425330"/>
            <a:ext cx="1454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E8DC2"/>
                </a:solidFill>
                <a:ea typeface="微软雅黑" panose="020B0503020204020204" pitchFamily="34" charset="-122"/>
              </a:rPr>
              <a:t>Hyperlinks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7563613" y="6122035"/>
            <a:ext cx="2138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Face Picture Part</a:t>
            </a:r>
            <a:endParaRPr lang="en-US" altLang="zh-CN" sz="1600" b="1" dirty="0">
              <a:solidFill>
                <a:srgbClr val="2E8DC2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819913" y="4406631"/>
            <a:ext cx="752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One-to-one correspondence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between r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sym typeface="+mn-ea"/>
              </a:rPr>
              <a:t>eport and picture</a:t>
            </a:r>
            <a:endParaRPr lang="en-US" altLang="zh-CN" sz="2400" b="1" dirty="0" smtClean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8639885" y="4130765"/>
            <a:ext cx="0" cy="7200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8639885" y="2763884"/>
            <a:ext cx="0" cy="7200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058" y="1291601"/>
            <a:ext cx="2166108" cy="369332"/>
            <a:chOff x="4277938" y="1315493"/>
            <a:chExt cx="2166108" cy="369332"/>
          </a:xfrm>
        </p:grpSpPr>
        <p:sp>
          <p:nvSpPr>
            <p:cNvPr id="14" name="文本框 13"/>
            <p:cNvSpPr txBox="1"/>
            <p:nvPr/>
          </p:nvSpPr>
          <p:spPr>
            <a:xfrm>
              <a:off x="4445870" y="1315493"/>
              <a:ext cx="1998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ym typeface="Calibri" panose="020F0502020204030204" pitchFamily="34" charset="0"/>
                </a:rPr>
                <a:t>NVR </a:t>
              </a:r>
              <a:r>
                <a:rPr lang="en-US" altLang="zh-CN" dirty="0" smtClean="0">
                  <a:sym typeface="Calibri" panose="020F0502020204030204" pitchFamily="34" charset="0"/>
                </a:rPr>
                <a:t>Report export </a:t>
              </a:r>
              <a:endParaRPr lang="en-US" altLang="zh-CN" dirty="0">
                <a:sym typeface="Calibri" panose="020F050202020403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1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20058" y="1291601"/>
            <a:ext cx="1983301" cy="369332"/>
            <a:chOff x="4277938" y="1315493"/>
            <a:chExt cx="1983301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4445870" y="1315493"/>
              <a:ext cx="1815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ym typeface="Calibri" panose="020F0502020204030204" pitchFamily="34" charset="0"/>
                </a:rPr>
                <a:t>Monitor Features</a:t>
              </a:r>
              <a:endParaRPr lang="en-US" altLang="zh-CN" dirty="0">
                <a:sym typeface="Calibri" panose="020F050202020403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25" name="图片 24" descr="C:\Users\w04126\Desktop\MW3232-V（康冠）.pn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1" b="1567"/>
          <a:stretch>
            <a:fillRect/>
          </a:stretch>
        </p:blipFill>
        <p:spPr bwMode="auto">
          <a:xfrm>
            <a:off x="908336" y="2396593"/>
            <a:ext cx="4456225" cy="27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4"/>
          <p:cNvSpPr txBox="1"/>
          <p:nvPr/>
        </p:nvSpPr>
        <p:spPr>
          <a:xfrm>
            <a:off x="5364563" y="2396593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289C2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ea typeface="微软雅黑" panose="020B0503020204020204" pitchFamily="34" charset="-122"/>
              </a:rPr>
              <a:t>Industrial-grade </a:t>
            </a:r>
            <a:r>
              <a:rPr lang="zh-CN" altLang="en-US" sz="1600" dirty="0" smtClean="0">
                <a:ea typeface="微软雅黑" panose="020B0503020204020204" pitchFamily="34" charset="-122"/>
              </a:rPr>
              <a:t>panels</a:t>
            </a:r>
            <a:r>
              <a:rPr lang="en-US" altLang="zh-CN" sz="1600" dirty="0" smtClean="0">
                <a:ea typeface="微软雅黑" panose="020B0503020204020204" pitchFamily="34" charset="-122"/>
              </a:rPr>
              <a:t>, work for 7*24 hours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5364561" y="4918502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289C2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ea typeface="微软雅黑" panose="020B0503020204020204" pitchFamily="34" charset="-122"/>
              </a:rPr>
              <a:t>Lower power consumption and long life cycle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5364561" y="2964283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289C2"/>
              </a:buClr>
              <a:buFont typeface="Wingdings" panose="05000000000000000000" pitchFamily="2" charset="2"/>
              <a:buChar char="Ø"/>
            </a:pPr>
            <a:r>
              <a:rPr sz="1600" dirty="0" smtClean="0">
                <a:ea typeface="微软雅黑" panose="020B0503020204020204" pitchFamily="34" charset="-122"/>
              </a:rPr>
              <a:t>LED backlight technology with full HD 1920×1080</a:t>
            </a:r>
          </a:p>
        </p:txBody>
      </p:sp>
      <p:sp>
        <p:nvSpPr>
          <p:cNvPr id="30" name="TextBox 22"/>
          <p:cNvSpPr txBox="1"/>
          <p:nvPr/>
        </p:nvSpPr>
        <p:spPr>
          <a:xfrm>
            <a:off x="5364562" y="4279057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289C2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ea typeface="微软雅黑" panose="020B0503020204020204" pitchFamily="34" charset="-122"/>
              </a:rPr>
              <a:t>High fidelity digital processing, brilliant and vivid video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5364563" y="3639923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289C2"/>
              </a:buClr>
              <a:buFont typeface="Wingdings" panose="05000000000000000000" pitchFamily="2" charset="2"/>
              <a:buChar char="Ø"/>
            </a:pPr>
            <a:r>
              <a:rPr sz="1600" dirty="0" smtClean="0">
                <a:ea typeface="微软雅黑" panose="020B0503020204020204" pitchFamily="34" charset="-122"/>
              </a:rPr>
              <a:t>User-friendly operation menu, which is simple to operate</a:t>
            </a:r>
          </a:p>
        </p:txBody>
      </p:sp>
    </p:spTree>
    <p:extLst>
      <p:ext uri="{BB962C8B-B14F-4D97-AF65-F5344CB8AC3E}">
        <p14:creationId xmlns:p14="http://schemas.microsoft.com/office/powerpoint/2010/main" val="38674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告警列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18" y="1713368"/>
            <a:ext cx="2341880" cy="5071745"/>
          </a:xfrm>
          <a:prstGeom prst="rect">
            <a:avLst/>
          </a:prstGeom>
        </p:spPr>
      </p:pic>
      <p:pic>
        <p:nvPicPr>
          <p:cNvPr id="3" name="图片 2" descr="查看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523" y="1713368"/>
            <a:ext cx="2341880" cy="5071745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4442423" y="5132930"/>
            <a:ext cx="3152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Alarm message reception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5345774" y="5642149"/>
            <a:ext cx="163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2E8DC2"/>
                </a:solidFill>
                <a:ea typeface="微软雅黑" panose="020B0503020204020204" pitchFamily="34" charset="-122"/>
              </a:rPr>
              <a:t>Record View</a:t>
            </a:r>
          </a:p>
        </p:txBody>
      </p:sp>
      <p:sp>
        <p:nvSpPr>
          <p:cNvPr id="6" name="矩形 5"/>
          <p:cNvSpPr/>
          <p:nvPr/>
        </p:nvSpPr>
        <p:spPr>
          <a:xfrm>
            <a:off x="1886605" y="3804285"/>
            <a:ext cx="2330494" cy="63304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36345" y="3423669"/>
            <a:ext cx="2326058" cy="143661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286970" y="3963320"/>
            <a:ext cx="439615" cy="0"/>
          </a:xfrm>
          <a:prstGeom prst="straightConnector1">
            <a:avLst/>
          </a:prstGeom>
          <a:ln w="28575">
            <a:solidFill>
              <a:srgbClr val="2E8D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7162869" y="4493801"/>
            <a:ext cx="613530" cy="0"/>
          </a:xfrm>
          <a:prstGeom prst="straightConnector1">
            <a:avLst/>
          </a:prstGeom>
          <a:ln w="28575">
            <a:solidFill>
              <a:srgbClr val="2E8D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0"/>
          <p:cNvSpPr txBox="1"/>
          <p:nvPr/>
        </p:nvSpPr>
        <p:spPr>
          <a:xfrm>
            <a:off x="4726585" y="3666927"/>
            <a:ext cx="258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dirty="0" smtClean="0">
                <a:ea typeface="微软雅黑" panose="020B0503020204020204" pitchFamily="34" charset="-122"/>
              </a:rPr>
              <a:t>Receiving temperature alarm information and pictures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5847394" y="4319505"/>
            <a:ext cx="133113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ea typeface="微软雅黑" panose="020B0503020204020204" pitchFamily="34" charset="-122"/>
              </a:rPr>
              <a:t>View </a:t>
            </a:r>
            <a:r>
              <a:rPr lang="en-US" altLang="zh-CN" sz="1600" dirty="0" smtClean="0">
                <a:ea typeface="微软雅黑" panose="020B0503020204020204" pitchFamily="34" charset="-122"/>
              </a:rPr>
              <a:t>pictures</a:t>
            </a: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96708" y="340594"/>
            <a:ext cx="11299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Integrated wrist temperature measurement system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20058" y="1291601"/>
            <a:ext cx="1583191" cy="369332"/>
            <a:chOff x="4277938" y="1315493"/>
            <a:chExt cx="1583191" cy="369332"/>
          </a:xfrm>
        </p:grpSpPr>
        <p:sp>
          <p:nvSpPr>
            <p:cNvPr id="18" name="文本框 17"/>
            <p:cNvSpPr txBox="1"/>
            <p:nvPr/>
          </p:nvSpPr>
          <p:spPr>
            <a:xfrm>
              <a:off x="4445870" y="1315493"/>
              <a:ext cx="1415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ym typeface="Calibri" panose="020F0502020204030204" pitchFamily="34" charset="0"/>
                </a:rPr>
                <a:t>APP Features</a:t>
              </a:r>
              <a:endParaRPr lang="en-US" altLang="zh-CN" dirty="0">
                <a:sym typeface="Calibri" panose="020F050202020403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179009" y="1498184"/>
            <a:ext cx="1555376" cy="1637744"/>
            <a:chOff x="5179009" y="1498184"/>
            <a:chExt cx="1555376" cy="1637744"/>
          </a:xfrm>
        </p:grpSpPr>
        <p:sp>
          <p:nvSpPr>
            <p:cNvPr id="15" name="TextBox 23"/>
            <p:cNvSpPr txBox="1"/>
            <p:nvPr/>
          </p:nvSpPr>
          <p:spPr>
            <a:xfrm>
              <a:off x="5179009" y="2613958"/>
              <a:ext cx="155537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2E8DC2"/>
                  </a:solidFill>
                  <a:ea typeface="微软雅黑" panose="020B0503020204020204" pitchFamily="34" charset="-122"/>
                </a:rPr>
                <a:t>EZlive</a:t>
              </a:r>
              <a:endParaRPr lang="en-US" sz="2800" b="1" dirty="0">
                <a:solidFill>
                  <a:srgbClr val="2E8DC2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097" y="1498184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7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644</Words>
  <Application>Microsoft Office PowerPoint</Application>
  <PresentationFormat>Custom</PresentationFormat>
  <Paragraphs>142</Paragraphs>
  <Slides>13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panchenqiang</dc:creator>
  <cp:lastModifiedBy>Ellipse</cp:lastModifiedBy>
  <cp:revision>215</cp:revision>
  <dcterms:created xsi:type="dcterms:W3CDTF">2018-01-25T00:55:00Z</dcterms:created>
  <dcterms:modified xsi:type="dcterms:W3CDTF">2020-04-22T22:43:28Z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